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17f24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17f24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created a decentralized application called Smart Gambling involving a player rolling a virtual die and betting on the outcome.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33a6c543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33a6c543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34471dc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34471dc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33a6c543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33a6c543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75a3a14c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75a3a14c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34471dc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34471dc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34471dc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34471dc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33a6c54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33a6c54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34471dcc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34471dcc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33a6c54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33a6c54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34471dc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34471dc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rgbClr val="595959"/>
                </a:solidFill>
                <a:latin typeface="Lato"/>
                <a:ea typeface="Lato"/>
                <a:cs typeface="Lato"/>
                <a:sym typeface="Lato"/>
              </a:rPr>
              <a:t>Blockchain technologies are being used for many noble purposes.   Not wanting to be different, our group has focused on the noble pursuit of gambling.   Blockchain is well suited for gambling:  it offers privacy protection and data security all with the ease of virtual transactions.   In some cases, a player can circumvent local laws/regulations to gamble, as is their fundamental right!</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34471dcc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34471dc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300">
                <a:solidFill>
                  <a:srgbClr val="595959"/>
                </a:solidFill>
                <a:latin typeface="Lato"/>
                <a:ea typeface="Lato"/>
                <a:cs typeface="Lato"/>
                <a:sym typeface="Lato"/>
              </a:rPr>
              <a:t>Our project creates a smart contract using a GUI for an interface, and a smart contract as the backend.  In our game, the player picks a number from 1 to 6, and rolls a six-sided die.  If the die comes up with his/her # then they win.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66e1b5f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66e1b5f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quick view of what our dapp looks like and towards the end, Sebastien will show a full demo.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34471dcc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34471dcc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A9988"/>
              </a:buClr>
              <a:buSzPts val="1100"/>
              <a:buFont typeface="Arial"/>
              <a:buNone/>
            </a:pPr>
            <a:r>
              <a:rPr lang="en-GB" sz="1300">
                <a:solidFill>
                  <a:srgbClr val="595959"/>
                </a:solidFill>
                <a:latin typeface="Lato"/>
                <a:ea typeface="Lato"/>
                <a:cs typeface="Lato"/>
                <a:sym typeface="Lato"/>
              </a:rPr>
              <a:t>You can see all the resources that our project uses here.  Of particular note, we use Solidity to construct our smart contract in Remix. Our smart contract include OpenZeppelin and SafeMath. We also use an external oracle network called Chainlink and we connect it to our smart contract using  Web3.js in conjunction with Ethereum JavaScript API. We are using MetaMask and Rinkeby Ethereum Testnet. Finally our frontend is done using HTML and Javascript.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595959"/>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34471dcc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34471dcc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rgbClr val="595959"/>
                </a:solidFill>
                <a:latin typeface="Lato"/>
                <a:ea typeface="Lato"/>
                <a:cs typeface="Lato"/>
                <a:sym typeface="Lato"/>
              </a:rPr>
              <a:t>Random number generation is a point of challenge in blockchain programming.   Val will discuss this in more detail.  For our contract, our solution is to use the ChainLink Oracle in concert with Verifiable Random Function (VRF).</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666e1b5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666e1b5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595959"/>
                </a:solidFill>
                <a:latin typeface="Lato"/>
                <a:ea typeface="Lato"/>
                <a:cs typeface="Lato"/>
                <a:sym typeface="Lato"/>
              </a:rPr>
              <a:t>In today’s modern world, businesses tend towards specialization and accordingly do not complete all tasks involved in product/service creation.    They typically use supplier or vendors for inputs.   Smart contracts are no different.  They often need objective &amp; credible information from outside the contract:  an Oracle.   Oracles typically provide financial information or information on  world events,and in our case, a random number.</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GB" sz="1300">
                <a:solidFill>
                  <a:srgbClr val="595959"/>
                </a:solidFill>
                <a:latin typeface="Lato"/>
                <a:ea typeface="Lato"/>
                <a:cs typeface="Lato"/>
                <a:sym typeface="Lato"/>
              </a:rPr>
              <a:t>I will hand this over to Val.</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33a6c543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33a6c543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66e1b5f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66e1b5f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gif"/><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1" y="0"/>
            <a:ext cx="9143998" cy="5143500"/>
          </a:xfrm>
          <a:prstGeom prst="rect">
            <a:avLst/>
          </a:prstGeom>
          <a:noFill/>
          <a:ln>
            <a:noFill/>
          </a:ln>
        </p:spPr>
      </p:pic>
      <p:sp>
        <p:nvSpPr>
          <p:cNvPr id="89" name="Google Shape;89;p13"/>
          <p:cNvSpPr/>
          <p:nvPr/>
        </p:nvSpPr>
        <p:spPr>
          <a:xfrm>
            <a:off x="3523100" y="261350"/>
            <a:ext cx="5446800" cy="79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ph type="ctrTitle"/>
          </p:nvPr>
        </p:nvSpPr>
        <p:spPr>
          <a:xfrm>
            <a:off x="4028350" y="205100"/>
            <a:ext cx="49938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500">
                <a:latin typeface="Arial"/>
                <a:ea typeface="Arial"/>
                <a:cs typeface="Arial"/>
                <a:sym typeface="Arial"/>
              </a:rPr>
              <a:t>Smart Gambling</a:t>
            </a:r>
            <a:endParaRPr sz="4500">
              <a:latin typeface="Arial"/>
              <a:ea typeface="Arial"/>
              <a:cs typeface="Arial"/>
              <a:sym typeface="Arial"/>
            </a:endParaRPr>
          </a:p>
        </p:txBody>
      </p:sp>
      <p:sp>
        <p:nvSpPr>
          <p:cNvPr id="91" name="Google Shape;91;p13"/>
          <p:cNvSpPr/>
          <p:nvPr/>
        </p:nvSpPr>
        <p:spPr>
          <a:xfrm>
            <a:off x="177725" y="4537150"/>
            <a:ext cx="54468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nvSpPr>
        <p:spPr>
          <a:xfrm>
            <a:off x="-454200" y="4467550"/>
            <a:ext cx="6784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t>Ambreen Simon, Sebastien Vezina, Stephen Chen, </a:t>
            </a:r>
            <a:endParaRPr b="1" sz="1600"/>
          </a:p>
          <a:p>
            <a:pPr indent="0" lvl="0" marL="0" rtl="0" algn="ctr">
              <a:spcBef>
                <a:spcPts val="0"/>
              </a:spcBef>
              <a:spcAft>
                <a:spcPts val="0"/>
              </a:spcAft>
              <a:buNone/>
            </a:pPr>
            <a:r>
              <a:rPr b="1" lang="en-GB" sz="1600"/>
              <a:t>Wazarat Hussain, &amp; Val De Franco</a:t>
            </a:r>
            <a:endParaRPr b="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ctrTitle"/>
          </p:nvPr>
        </p:nvSpPr>
        <p:spPr>
          <a:xfrm>
            <a:off x="311700" y="442025"/>
            <a:ext cx="8520600" cy="114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Numbers</a:t>
            </a:r>
            <a:endParaRPr/>
          </a:p>
        </p:txBody>
      </p:sp>
      <p:sp>
        <p:nvSpPr>
          <p:cNvPr id="159" name="Google Shape;159;p22"/>
          <p:cNvSpPr txBox="1"/>
          <p:nvPr>
            <p:ph idx="1" type="subTitle"/>
          </p:nvPr>
        </p:nvSpPr>
        <p:spPr>
          <a:xfrm>
            <a:off x="743400" y="2000300"/>
            <a:ext cx="7182900" cy="27615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lang="en-GB" sz="3517"/>
              <a:t>Options</a:t>
            </a:r>
            <a:r>
              <a:rPr lang="en-GB" sz="3517"/>
              <a:t>:</a:t>
            </a:r>
            <a:endParaRPr sz="3517"/>
          </a:p>
          <a:p>
            <a:pPr indent="-368204" lvl="0" marL="457200" rtl="0" algn="l">
              <a:lnSpc>
                <a:spcPct val="150000"/>
              </a:lnSpc>
              <a:spcBef>
                <a:spcPts val="0"/>
              </a:spcBef>
              <a:spcAft>
                <a:spcPts val="0"/>
              </a:spcAft>
              <a:buSzPct val="100000"/>
              <a:buAutoNum type="arabicPeriod"/>
            </a:pPr>
            <a:r>
              <a:rPr lang="en-GB" sz="3517"/>
              <a:t>Use Blockhash or Block Timestamp.</a:t>
            </a:r>
            <a:endParaRPr sz="3517"/>
          </a:p>
          <a:p>
            <a:pPr indent="-368204" lvl="0" marL="457200" rtl="0" algn="l">
              <a:lnSpc>
                <a:spcPct val="150000"/>
              </a:lnSpc>
              <a:spcBef>
                <a:spcPts val="0"/>
              </a:spcBef>
              <a:spcAft>
                <a:spcPts val="0"/>
              </a:spcAft>
              <a:buSzPct val="100000"/>
              <a:buAutoNum type="arabicPeriod"/>
            </a:pPr>
            <a:r>
              <a:rPr lang="en-GB" sz="3517"/>
              <a:t>Use Centralized API or Oracle.</a:t>
            </a:r>
            <a:endParaRPr sz="3517"/>
          </a:p>
          <a:p>
            <a:pPr indent="-368204" lvl="0" marL="457200" rtl="0" algn="l">
              <a:lnSpc>
                <a:spcPct val="150000"/>
              </a:lnSpc>
              <a:spcBef>
                <a:spcPts val="0"/>
              </a:spcBef>
              <a:spcAft>
                <a:spcPts val="0"/>
              </a:spcAft>
              <a:buSzPct val="100000"/>
              <a:buAutoNum type="arabicPeriod"/>
            </a:pPr>
            <a:r>
              <a:rPr lang="en-GB" sz="3517"/>
              <a:t>Chainlink Decentralized Oracle - Verifiable Random Function (VRF).</a:t>
            </a:r>
            <a:endParaRPr sz="3517"/>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pic>
        <p:nvPicPr>
          <p:cNvPr id="160" name="Google Shape;160;p22"/>
          <p:cNvPicPr preferRelativeResize="0"/>
          <p:nvPr/>
        </p:nvPicPr>
        <p:blipFill>
          <a:blip r:embed="rId3">
            <a:alphaModFix/>
          </a:blip>
          <a:stretch>
            <a:fillRect/>
          </a:stretch>
        </p:blipFill>
        <p:spPr>
          <a:xfrm>
            <a:off x="6931675" y="497175"/>
            <a:ext cx="2212326" cy="142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ctrTitle"/>
          </p:nvPr>
        </p:nvSpPr>
        <p:spPr>
          <a:xfrm>
            <a:off x="311700" y="498775"/>
            <a:ext cx="8520600" cy="132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Numbers</a:t>
            </a:r>
            <a:endParaRPr/>
          </a:p>
        </p:txBody>
      </p:sp>
      <p:sp>
        <p:nvSpPr>
          <p:cNvPr id="166" name="Google Shape;166;p23"/>
          <p:cNvSpPr txBox="1"/>
          <p:nvPr>
            <p:ph idx="1" type="subTitle"/>
          </p:nvPr>
        </p:nvSpPr>
        <p:spPr>
          <a:xfrm>
            <a:off x="311700" y="1980225"/>
            <a:ext cx="8520600" cy="13953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pic>
        <p:nvPicPr>
          <p:cNvPr id="167" name="Google Shape;167;p23"/>
          <p:cNvPicPr preferRelativeResize="0"/>
          <p:nvPr/>
        </p:nvPicPr>
        <p:blipFill>
          <a:blip r:embed="rId3">
            <a:alphaModFix/>
          </a:blip>
          <a:stretch>
            <a:fillRect/>
          </a:stretch>
        </p:blipFill>
        <p:spPr>
          <a:xfrm>
            <a:off x="7455550" y="201525"/>
            <a:ext cx="1598025" cy="1540950"/>
          </a:xfrm>
          <a:prstGeom prst="rect">
            <a:avLst/>
          </a:prstGeom>
          <a:noFill/>
          <a:ln>
            <a:noFill/>
          </a:ln>
        </p:spPr>
      </p:pic>
      <p:pic>
        <p:nvPicPr>
          <p:cNvPr id="168" name="Google Shape;168;p23"/>
          <p:cNvPicPr preferRelativeResize="0"/>
          <p:nvPr/>
        </p:nvPicPr>
        <p:blipFill>
          <a:blip r:embed="rId4">
            <a:alphaModFix/>
          </a:blip>
          <a:stretch>
            <a:fillRect/>
          </a:stretch>
        </p:blipFill>
        <p:spPr>
          <a:xfrm>
            <a:off x="1235650" y="1742475"/>
            <a:ext cx="6281175" cy="307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ctrTitle"/>
          </p:nvPr>
        </p:nvSpPr>
        <p:spPr>
          <a:xfrm>
            <a:off x="311700" y="477975"/>
            <a:ext cx="8520600" cy="10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Numbers</a:t>
            </a:r>
            <a:endParaRPr/>
          </a:p>
        </p:txBody>
      </p:sp>
      <p:sp>
        <p:nvSpPr>
          <p:cNvPr id="174" name="Google Shape;174;p24"/>
          <p:cNvSpPr txBox="1"/>
          <p:nvPr>
            <p:ph idx="1" type="subTitle"/>
          </p:nvPr>
        </p:nvSpPr>
        <p:spPr>
          <a:xfrm>
            <a:off x="311700" y="1491075"/>
            <a:ext cx="8149200" cy="22389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b="1" lang="en-GB" sz="8498"/>
              <a:t>Solution:</a:t>
            </a:r>
            <a:r>
              <a:rPr b="1" lang="en-GB" sz="6459"/>
              <a:t> </a:t>
            </a:r>
            <a:r>
              <a:rPr lang="en-GB" sz="6173"/>
              <a:t> </a:t>
            </a:r>
            <a:r>
              <a:rPr b="1" lang="en-GB" sz="8400"/>
              <a:t>Chainlink/</a:t>
            </a:r>
            <a:r>
              <a:rPr b="1" lang="en-GB" sz="7712"/>
              <a:t>VRF.</a:t>
            </a:r>
            <a:endParaRPr b="1" sz="7712"/>
          </a:p>
          <a:p>
            <a:pPr indent="-346149" lvl="0" marL="457200" rtl="0" algn="l">
              <a:lnSpc>
                <a:spcPct val="150000"/>
              </a:lnSpc>
              <a:spcBef>
                <a:spcPts val="0"/>
              </a:spcBef>
              <a:spcAft>
                <a:spcPts val="0"/>
              </a:spcAft>
              <a:buSzPct val="100000"/>
              <a:buChar char="●"/>
            </a:pPr>
            <a:r>
              <a:rPr lang="en-GB" sz="7404"/>
              <a:t>As a network, multiple nodes operating.</a:t>
            </a:r>
            <a:endParaRPr sz="7404"/>
          </a:p>
          <a:p>
            <a:pPr indent="-346149" lvl="0" marL="457200" rtl="0" algn="l">
              <a:lnSpc>
                <a:spcPct val="150000"/>
              </a:lnSpc>
              <a:spcBef>
                <a:spcPts val="0"/>
              </a:spcBef>
              <a:spcAft>
                <a:spcPts val="0"/>
              </a:spcAft>
              <a:buSzPct val="100000"/>
              <a:buChar char="●"/>
            </a:pPr>
            <a:r>
              <a:rPr lang="en-GB" sz="7404"/>
              <a:t>Removes single point of failure.</a:t>
            </a:r>
            <a:endParaRPr sz="7404"/>
          </a:p>
          <a:p>
            <a:pPr indent="-346149" lvl="0" marL="457200" rtl="0" algn="l">
              <a:lnSpc>
                <a:spcPct val="150000"/>
              </a:lnSpc>
              <a:spcBef>
                <a:spcPts val="0"/>
              </a:spcBef>
              <a:spcAft>
                <a:spcPts val="0"/>
              </a:spcAft>
              <a:buSzPct val="100000"/>
              <a:buChar char="●"/>
            </a:pPr>
            <a:r>
              <a:rPr lang="en-GB" sz="7404"/>
              <a:t>VRF is usable for our project.   </a:t>
            </a:r>
            <a:endParaRPr sz="7404"/>
          </a:p>
          <a:p>
            <a:pPr indent="-346149" lvl="0" marL="457200" rtl="0" algn="l">
              <a:lnSpc>
                <a:spcPct val="150000"/>
              </a:lnSpc>
              <a:spcBef>
                <a:spcPts val="0"/>
              </a:spcBef>
              <a:spcAft>
                <a:spcPts val="0"/>
              </a:spcAft>
              <a:buSzPct val="100000"/>
              <a:buChar char="●"/>
            </a:pPr>
            <a:r>
              <a:rPr lang="en-GB" sz="7404"/>
              <a:t>Specifically, we use </a:t>
            </a:r>
            <a:r>
              <a:rPr lang="en-GB" sz="7404"/>
              <a:t>Chainlink.</a:t>
            </a:r>
            <a:endParaRPr sz="7404"/>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pic>
        <p:nvPicPr>
          <p:cNvPr id="175" name="Google Shape;175;p24"/>
          <p:cNvPicPr preferRelativeResize="0"/>
          <p:nvPr/>
        </p:nvPicPr>
        <p:blipFill>
          <a:blip r:embed="rId3">
            <a:alphaModFix/>
          </a:blip>
          <a:stretch>
            <a:fillRect/>
          </a:stretch>
        </p:blipFill>
        <p:spPr>
          <a:xfrm>
            <a:off x="6797675" y="477975"/>
            <a:ext cx="2346325" cy="1561350"/>
          </a:xfrm>
          <a:prstGeom prst="rect">
            <a:avLst/>
          </a:prstGeom>
          <a:noFill/>
          <a:ln>
            <a:noFill/>
          </a:ln>
        </p:spPr>
      </p:pic>
      <p:pic>
        <p:nvPicPr>
          <p:cNvPr id="176" name="Google Shape;176;p24"/>
          <p:cNvPicPr preferRelativeResize="0"/>
          <p:nvPr/>
        </p:nvPicPr>
        <p:blipFill>
          <a:blip r:embed="rId4">
            <a:alphaModFix/>
          </a:blip>
          <a:stretch>
            <a:fillRect/>
          </a:stretch>
        </p:blipFill>
        <p:spPr>
          <a:xfrm>
            <a:off x="4181050" y="2419725"/>
            <a:ext cx="4706525" cy="2308525"/>
          </a:xfrm>
          <a:prstGeom prst="rect">
            <a:avLst/>
          </a:prstGeom>
          <a:noFill/>
          <a:ln>
            <a:noFill/>
          </a:ln>
        </p:spPr>
      </p:pic>
      <p:pic>
        <p:nvPicPr>
          <p:cNvPr id="177" name="Google Shape;177;p24"/>
          <p:cNvPicPr preferRelativeResize="0"/>
          <p:nvPr/>
        </p:nvPicPr>
        <p:blipFill>
          <a:blip r:embed="rId5">
            <a:alphaModFix/>
          </a:blip>
          <a:stretch>
            <a:fillRect/>
          </a:stretch>
        </p:blipFill>
        <p:spPr>
          <a:xfrm>
            <a:off x="6932925" y="2419725"/>
            <a:ext cx="643775" cy="643775"/>
          </a:xfrm>
          <a:prstGeom prst="rect">
            <a:avLst/>
          </a:prstGeom>
          <a:noFill/>
          <a:ln>
            <a:noFill/>
          </a:ln>
        </p:spPr>
      </p:pic>
      <p:pic>
        <p:nvPicPr>
          <p:cNvPr id="178" name="Google Shape;178;p24"/>
          <p:cNvPicPr preferRelativeResize="0"/>
          <p:nvPr/>
        </p:nvPicPr>
        <p:blipFill>
          <a:blip r:embed="rId6">
            <a:alphaModFix/>
          </a:blip>
          <a:stretch>
            <a:fillRect/>
          </a:stretch>
        </p:blipFill>
        <p:spPr>
          <a:xfrm>
            <a:off x="413000" y="3826363"/>
            <a:ext cx="3467100" cy="80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0" l="660" r="4999" t="0"/>
          <a:stretch/>
        </p:blipFill>
        <p:spPr>
          <a:xfrm>
            <a:off x="0" y="1744956"/>
            <a:ext cx="9144000" cy="2400869"/>
          </a:xfrm>
          <a:prstGeom prst="rect">
            <a:avLst/>
          </a:prstGeom>
          <a:noFill/>
          <a:ln>
            <a:noFill/>
          </a:ln>
        </p:spPr>
      </p:pic>
      <p:sp>
        <p:nvSpPr>
          <p:cNvPr id="184" name="Google Shape;184;p25"/>
          <p:cNvSpPr txBox="1"/>
          <p:nvPr/>
        </p:nvSpPr>
        <p:spPr>
          <a:xfrm>
            <a:off x="5886375" y="2408950"/>
            <a:ext cx="191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F0000"/>
                </a:solidFill>
                <a:latin typeface="Lato"/>
                <a:ea typeface="Lato"/>
                <a:cs typeface="Lato"/>
                <a:sym typeface="Lato"/>
              </a:rPr>
              <a:t>Smart contracts</a:t>
            </a:r>
            <a:endParaRPr b="1" sz="1200">
              <a:solidFill>
                <a:srgbClr val="FF0000"/>
              </a:solidFill>
              <a:latin typeface="Lato"/>
              <a:ea typeface="Lato"/>
              <a:cs typeface="Lato"/>
              <a:sym typeface="Lato"/>
            </a:endParaRPr>
          </a:p>
        </p:txBody>
      </p:sp>
      <p:sp>
        <p:nvSpPr>
          <p:cNvPr id="185" name="Google Shape;185;p25"/>
          <p:cNvSpPr txBox="1"/>
          <p:nvPr/>
        </p:nvSpPr>
        <p:spPr>
          <a:xfrm>
            <a:off x="1139200" y="3719625"/>
            <a:ext cx="191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F0000"/>
                </a:solidFill>
                <a:latin typeface="Lato"/>
                <a:ea typeface="Lato"/>
                <a:cs typeface="Lato"/>
                <a:sym typeface="Lato"/>
              </a:rPr>
              <a:t>VRF</a:t>
            </a:r>
            <a:endParaRPr b="1" sz="1200">
              <a:solidFill>
                <a:srgbClr val="FF0000"/>
              </a:solidFill>
              <a:latin typeface="Lato"/>
              <a:ea typeface="Lato"/>
              <a:cs typeface="Lato"/>
              <a:sym typeface="Lato"/>
            </a:endParaRPr>
          </a:p>
        </p:txBody>
      </p:sp>
      <p:pic>
        <p:nvPicPr>
          <p:cNvPr id="186" name="Google Shape;186;p25"/>
          <p:cNvPicPr preferRelativeResize="0"/>
          <p:nvPr/>
        </p:nvPicPr>
        <p:blipFill>
          <a:blip r:embed="rId4">
            <a:alphaModFix/>
          </a:blip>
          <a:stretch>
            <a:fillRect/>
          </a:stretch>
        </p:blipFill>
        <p:spPr>
          <a:xfrm>
            <a:off x="413000" y="321163"/>
            <a:ext cx="3467100" cy="80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ctrTitle"/>
          </p:nvPr>
        </p:nvSpPr>
        <p:spPr>
          <a:xfrm>
            <a:off x="311700" y="332500"/>
            <a:ext cx="85206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5280"/>
              <a:t>Event</a:t>
            </a:r>
            <a:r>
              <a:rPr lang="en-GB" sz="5280"/>
              <a:t>s</a:t>
            </a:r>
            <a:endParaRPr sz="5280"/>
          </a:p>
        </p:txBody>
      </p:sp>
      <p:sp>
        <p:nvSpPr>
          <p:cNvPr id="192" name="Google Shape;192;p26"/>
          <p:cNvSpPr txBox="1"/>
          <p:nvPr>
            <p:ph idx="1" type="subTitle"/>
          </p:nvPr>
        </p:nvSpPr>
        <p:spPr>
          <a:xfrm>
            <a:off x="683100" y="2191200"/>
            <a:ext cx="8149200" cy="2238900"/>
          </a:xfrm>
          <a:prstGeom prst="rect">
            <a:avLst/>
          </a:prstGeom>
        </p:spPr>
        <p:txBody>
          <a:bodyPr anchorCtr="0" anchor="t" bIns="91425" lIns="91425" spcFirstLastPara="1" rIns="91425" wrap="square" tIns="91425">
            <a:normAutofit fontScale="40000"/>
          </a:bodyPr>
          <a:lstStyle/>
          <a:p>
            <a:pPr indent="-376039" lvl="0" marL="457200" rtl="0" algn="l">
              <a:lnSpc>
                <a:spcPct val="135000"/>
              </a:lnSpc>
              <a:spcBef>
                <a:spcPts val="0"/>
              </a:spcBef>
              <a:spcAft>
                <a:spcPts val="0"/>
              </a:spcAft>
              <a:buSzPct val="100000"/>
              <a:buChar char="●"/>
            </a:pPr>
            <a:r>
              <a:rPr lang="en-GB" sz="5804"/>
              <a:t>Bridge between contract &amp; front-end.</a:t>
            </a:r>
            <a:endParaRPr sz="5804"/>
          </a:p>
          <a:p>
            <a:pPr indent="-376039" lvl="0" marL="457200" rtl="0" algn="l">
              <a:lnSpc>
                <a:spcPct val="135000"/>
              </a:lnSpc>
              <a:spcBef>
                <a:spcPts val="600"/>
              </a:spcBef>
              <a:spcAft>
                <a:spcPts val="0"/>
              </a:spcAft>
              <a:buSzPct val="100000"/>
              <a:buChar char="●"/>
            </a:pPr>
            <a:r>
              <a:rPr lang="en-GB" sz="5804"/>
              <a:t>We a</a:t>
            </a:r>
            <a:r>
              <a:rPr lang="en-GB" sz="5804"/>
              <a:t>re using 3 events:  BetPlacedEvent, BetResultEvent, withdrawWinsEvent.</a:t>
            </a:r>
            <a:endParaRPr sz="5804"/>
          </a:p>
          <a:p>
            <a:pPr indent="-376039" lvl="0" marL="457200" rtl="0" algn="l">
              <a:lnSpc>
                <a:spcPct val="135000"/>
              </a:lnSpc>
              <a:spcBef>
                <a:spcPts val="600"/>
              </a:spcBef>
              <a:spcAft>
                <a:spcPts val="600"/>
              </a:spcAft>
              <a:buSzPct val="100000"/>
              <a:buChar char="●"/>
            </a:pPr>
            <a:r>
              <a:rPr lang="en-GB" sz="5804"/>
              <a:t>Front-end monitors for these events to refresh GUI.</a:t>
            </a:r>
            <a:endParaRPr/>
          </a:p>
        </p:txBody>
      </p:sp>
      <p:pic>
        <p:nvPicPr>
          <p:cNvPr id="193" name="Google Shape;193;p26"/>
          <p:cNvPicPr preferRelativeResize="0"/>
          <p:nvPr/>
        </p:nvPicPr>
        <p:blipFill>
          <a:blip r:embed="rId3">
            <a:alphaModFix/>
          </a:blip>
          <a:stretch>
            <a:fillRect/>
          </a:stretch>
        </p:blipFill>
        <p:spPr>
          <a:xfrm>
            <a:off x="6580075" y="465550"/>
            <a:ext cx="2563925" cy="1922950"/>
          </a:xfrm>
          <a:prstGeom prst="rect">
            <a:avLst/>
          </a:prstGeom>
          <a:noFill/>
          <a:ln>
            <a:noFill/>
          </a:ln>
        </p:spPr>
      </p:pic>
      <p:sp>
        <p:nvSpPr>
          <p:cNvPr id="194" name="Google Shape;194;p26"/>
          <p:cNvSpPr txBox="1"/>
          <p:nvPr/>
        </p:nvSpPr>
        <p:spPr>
          <a:xfrm>
            <a:off x="3138050" y="2015825"/>
            <a:ext cx="5985300" cy="69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ctrTitle"/>
          </p:nvPr>
        </p:nvSpPr>
        <p:spPr>
          <a:xfrm>
            <a:off x="311700" y="436425"/>
            <a:ext cx="8520600" cy="117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Players</a:t>
            </a:r>
            <a:endParaRPr/>
          </a:p>
        </p:txBody>
      </p:sp>
      <p:sp>
        <p:nvSpPr>
          <p:cNvPr id="200" name="Google Shape;200;p27"/>
          <p:cNvSpPr txBox="1"/>
          <p:nvPr>
            <p:ph idx="1" type="subTitle"/>
          </p:nvPr>
        </p:nvSpPr>
        <p:spPr>
          <a:xfrm>
            <a:off x="683100" y="1898675"/>
            <a:ext cx="8149200" cy="2895600"/>
          </a:xfrm>
          <a:prstGeom prst="rect">
            <a:avLst/>
          </a:prstGeom>
        </p:spPr>
        <p:txBody>
          <a:bodyPr anchorCtr="0" anchor="t" bIns="91425" lIns="91425" spcFirstLastPara="1" rIns="91425" wrap="square" tIns="91425">
            <a:normAutofit fontScale="25000" lnSpcReduction="20000"/>
          </a:bodyPr>
          <a:lstStyle/>
          <a:p>
            <a:pPr indent="-358849" lvl="0" marL="457200" rtl="0" algn="l">
              <a:lnSpc>
                <a:spcPct val="150000"/>
              </a:lnSpc>
              <a:spcBef>
                <a:spcPts val="0"/>
              </a:spcBef>
              <a:spcAft>
                <a:spcPts val="0"/>
              </a:spcAft>
              <a:buSzPct val="100000"/>
              <a:buChar char="●"/>
            </a:pPr>
            <a:r>
              <a:rPr lang="en-GB" sz="8204"/>
              <a:t>Supports multiple players:   use player address and timestamp as unique identifier.</a:t>
            </a:r>
            <a:endParaRPr sz="8204"/>
          </a:p>
          <a:p>
            <a:pPr indent="-358849" lvl="0" marL="457200" rtl="0" algn="l">
              <a:lnSpc>
                <a:spcPct val="150000"/>
              </a:lnSpc>
              <a:spcBef>
                <a:spcPts val="0"/>
              </a:spcBef>
              <a:spcAft>
                <a:spcPts val="0"/>
              </a:spcAft>
              <a:buSzPct val="100000"/>
              <a:buChar char="●"/>
            </a:pPr>
            <a:r>
              <a:rPr lang="en-GB" sz="8204"/>
              <a:t>Code must account for:</a:t>
            </a:r>
            <a:endParaRPr sz="8204"/>
          </a:p>
          <a:p>
            <a:pPr indent="-358849" lvl="0" marL="914400" rtl="0" algn="l">
              <a:lnSpc>
                <a:spcPct val="150000"/>
              </a:lnSpc>
              <a:spcBef>
                <a:spcPts val="0"/>
              </a:spcBef>
              <a:spcAft>
                <a:spcPts val="0"/>
              </a:spcAft>
              <a:buSzPct val="100000"/>
              <a:buChar char="●"/>
            </a:pPr>
            <a:r>
              <a:rPr lang="en-GB" sz="8204"/>
              <a:t>deposits </a:t>
            </a:r>
            <a:endParaRPr sz="8204"/>
          </a:p>
          <a:p>
            <a:pPr indent="-358849" lvl="0" marL="914400" rtl="0" algn="l">
              <a:lnSpc>
                <a:spcPct val="150000"/>
              </a:lnSpc>
              <a:spcBef>
                <a:spcPts val="0"/>
              </a:spcBef>
              <a:spcAft>
                <a:spcPts val="0"/>
              </a:spcAft>
              <a:buSzPct val="100000"/>
              <a:buChar char="●"/>
            </a:pPr>
            <a:r>
              <a:rPr lang="en-GB" sz="8204"/>
              <a:t>amount owing to players </a:t>
            </a:r>
            <a:endParaRPr sz="8204"/>
          </a:p>
          <a:p>
            <a:pPr indent="-358849" lvl="0" marL="914400" rtl="0" algn="l">
              <a:lnSpc>
                <a:spcPct val="150000"/>
              </a:lnSpc>
              <a:spcBef>
                <a:spcPts val="0"/>
              </a:spcBef>
              <a:spcAft>
                <a:spcPts val="0"/>
              </a:spcAft>
              <a:buSzPct val="100000"/>
              <a:buChar char="●"/>
            </a:pPr>
            <a:r>
              <a:rPr lang="en-GB" sz="8204"/>
              <a:t>unresolved bets in queue</a:t>
            </a:r>
            <a:endParaRPr sz="8204"/>
          </a:p>
          <a:p>
            <a:pPr indent="-358849" lvl="0" marL="914400" rtl="0" algn="l">
              <a:lnSpc>
                <a:spcPct val="150000"/>
              </a:lnSpc>
              <a:spcBef>
                <a:spcPts val="0"/>
              </a:spcBef>
              <a:spcAft>
                <a:spcPts val="0"/>
              </a:spcAft>
              <a:buSzPct val="100000"/>
              <a:buChar char="●"/>
            </a:pPr>
            <a:r>
              <a:rPr lang="en-GB" sz="8204"/>
              <a:t>withdrawals</a:t>
            </a:r>
            <a:endParaRPr sz="5200"/>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pic>
        <p:nvPicPr>
          <p:cNvPr id="201" name="Google Shape;201;p27"/>
          <p:cNvPicPr preferRelativeResize="0"/>
          <p:nvPr/>
        </p:nvPicPr>
        <p:blipFill>
          <a:blip r:embed="rId3">
            <a:alphaModFix/>
          </a:blip>
          <a:stretch>
            <a:fillRect/>
          </a:stretch>
        </p:blipFill>
        <p:spPr>
          <a:xfrm>
            <a:off x="7124775" y="482200"/>
            <a:ext cx="2019226" cy="139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5770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Demo</a:t>
            </a:r>
            <a:endParaRPr sz="3040"/>
          </a:p>
        </p:txBody>
      </p:sp>
      <p:sp>
        <p:nvSpPr>
          <p:cNvPr id="207" name="Google Shape;207;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08" name="Google Shape;208;p28"/>
          <p:cNvPicPr preferRelativeResize="0"/>
          <p:nvPr/>
        </p:nvPicPr>
        <p:blipFill>
          <a:blip r:embed="rId3">
            <a:alphaModFix/>
          </a:blip>
          <a:stretch>
            <a:fillRect/>
          </a:stretch>
        </p:blipFill>
        <p:spPr>
          <a:xfrm>
            <a:off x="2081622" y="8750"/>
            <a:ext cx="6641755"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ctrTitle"/>
          </p:nvPr>
        </p:nvSpPr>
        <p:spPr>
          <a:xfrm>
            <a:off x="311700" y="506450"/>
            <a:ext cx="8520600" cy="9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Directions</a:t>
            </a:r>
            <a:endParaRPr/>
          </a:p>
        </p:txBody>
      </p:sp>
      <p:sp>
        <p:nvSpPr>
          <p:cNvPr id="214" name="Google Shape;214;p29"/>
          <p:cNvSpPr txBox="1"/>
          <p:nvPr>
            <p:ph idx="1" type="subTitle"/>
          </p:nvPr>
        </p:nvSpPr>
        <p:spPr>
          <a:xfrm>
            <a:off x="683100" y="1746275"/>
            <a:ext cx="8149200" cy="26922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018"/>
              <a:buFont typeface="Arial"/>
              <a:buNone/>
            </a:pPr>
            <a:r>
              <a:rPr lang="en-GB" sz="1965"/>
              <a:t>Backend:</a:t>
            </a:r>
            <a:endParaRPr sz="1965"/>
          </a:p>
          <a:p>
            <a:pPr indent="-353377" lvl="0" marL="457200" rtl="0" algn="l">
              <a:lnSpc>
                <a:spcPct val="95000"/>
              </a:lnSpc>
              <a:spcBef>
                <a:spcPts val="600"/>
              </a:spcBef>
              <a:spcAft>
                <a:spcPts val="0"/>
              </a:spcAft>
              <a:buSzPts val="1965"/>
              <a:buChar char="●"/>
            </a:pPr>
            <a:r>
              <a:rPr lang="en-GB" sz="1965"/>
              <a:t>Automatic refill of Link tokens on UniSwap or other platform.</a:t>
            </a:r>
            <a:endParaRPr sz="1965"/>
          </a:p>
          <a:p>
            <a:pPr indent="-353377" lvl="0" marL="457200" rtl="0" algn="l">
              <a:lnSpc>
                <a:spcPct val="95000"/>
              </a:lnSpc>
              <a:spcBef>
                <a:spcPts val="0"/>
              </a:spcBef>
              <a:spcAft>
                <a:spcPts val="0"/>
              </a:spcAft>
              <a:buSzPts val="1965"/>
              <a:buChar char="●"/>
            </a:pPr>
            <a:r>
              <a:rPr lang="en-GB" sz="1965"/>
              <a:t>Determine real world value of Link in order to determine minimum bets.</a:t>
            </a:r>
            <a:endParaRPr sz="1965"/>
          </a:p>
          <a:p>
            <a:pPr indent="-353377" lvl="0" marL="457200" rtl="0" algn="l">
              <a:lnSpc>
                <a:spcPct val="95000"/>
              </a:lnSpc>
              <a:spcBef>
                <a:spcPts val="0"/>
              </a:spcBef>
              <a:spcAft>
                <a:spcPts val="0"/>
              </a:spcAft>
              <a:buSzPts val="1965"/>
              <a:buChar char="●"/>
            </a:pPr>
            <a:r>
              <a:rPr lang="en-GB" sz="1965"/>
              <a:t>Create ERC20 tokens to incentivize and garner loyalty from players.</a:t>
            </a:r>
            <a:endParaRPr sz="1225"/>
          </a:p>
          <a:p>
            <a:pPr indent="0" lvl="0" marL="0" rtl="0" algn="l">
              <a:lnSpc>
                <a:spcPct val="95000"/>
              </a:lnSpc>
              <a:spcBef>
                <a:spcPts val="1200"/>
              </a:spcBef>
              <a:spcAft>
                <a:spcPts val="0"/>
              </a:spcAft>
              <a:buClr>
                <a:schemeClr val="dk1"/>
              </a:buClr>
              <a:buSzPts val="1018"/>
              <a:buFont typeface="Arial"/>
              <a:buNone/>
            </a:pPr>
            <a:r>
              <a:rPr lang="en-GB" sz="1965"/>
              <a:t>Frontend:</a:t>
            </a:r>
            <a:endParaRPr sz="1965"/>
          </a:p>
          <a:p>
            <a:pPr indent="-353377" lvl="0" marL="457200" rtl="0" algn="l">
              <a:lnSpc>
                <a:spcPct val="95000"/>
              </a:lnSpc>
              <a:spcBef>
                <a:spcPts val="600"/>
              </a:spcBef>
              <a:spcAft>
                <a:spcPts val="0"/>
              </a:spcAft>
              <a:buSzPts val="1965"/>
              <a:buChar char="●"/>
            </a:pPr>
            <a:r>
              <a:rPr lang="en-GB" sz="1965"/>
              <a:t>More/different games.</a:t>
            </a:r>
            <a:endParaRPr sz="1965"/>
          </a:p>
          <a:p>
            <a:pPr indent="-353377" lvl="0" marL="457200" rtl="0" algn="l">
              <a:lnSpc>
                <a:spcPct val="95000"/>
              </a:lnSpc>
              <a:spcBef>
                <a:spcPts val="0"/>
              </a:spcBef>
              <a:spcAft>
                <a:spcPts val="0"/>
              </a:spcAft>
              <a:buSzPts val="1965"/>
              <a:buChar char="●"/>
            </a:pPr>
            <a:r>
              <a:rPr lang="en-GB" sz="1965"/>
              <a:t>Implement interactive graphics.</a:t>
            </a:r>
            <a:endParaRPr sz="1965"/>
          </a:p>
          <a:p>
            <a:pPr indent="-353377" lvl="0" marL="457200" rtl="0" algn="l">
              <a:lnSpc>
                <a:spcPct val="95000"/>
              </a:lnSpc>
              <a:spcBef>
                <a:spcPts val="0"/>
              </a:spcBef>
              <a:spcAft>
                <a:spcPts val="0"/>
              </a:spcAft>
              <a:buSzPts val="1965"/>
              <a:buChar char="●"/>
            </a:pPr>
            <a:r>
              <a:rPr lang="en-GB" sz="1965"/>
              <a:t>Multi-language interface.</a:t>
            </a:r>
            <a:endParaRPr sz="1965"/>
          </a:p>
          <a:p>
            <a:pPr indent="-353377" lvl="0" marL="457200" rtl="0" algn="l">
              <a:lnSpc>
                <a:spcPct val="130000"/>
              </a:lnSpc>
              <a:spcBef>
                <a:spcPts val="0"/>
              </a:spcBef>
              <a:spcAft>
                <a:spcPts val="0"/>
              </a:spcAft>
              <a:buSzPts val="1965"/>
              <a:buChar char="●"/>
            </a:pPr>
            <a:r>
              <a:rPr lang="en-GB" sz="2015"/>
              <a:t>Provide log/history of player’s bets.</a:t>
            </a:r>
            <a:endParaRPr sz="1779"/>
          </a:p>
        </p:txBody>
      </p:sp>
      <p:pic>
        <p:nvPicPr>
          <p:cNvPr id="215" name="Google Shape;215;p29"/>
          <p:cNvPicPr preferRelativeResize="0"/>
          <p:nvPr/>
        </p:nvPicPr>
        <p:blipFill>
          <a:blip r:embed="rId3">
            <a:alphaModFix/>
          </a:blip>
          <a:stretch>
            <a:fillRect/>
          </a:stretch>
        </p:blipFill>
        <p:spPr>
          <a:xfrm>
            <a:off x="6730750" y="493425"/>
            <a:ext cx="2413251" cy="162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020"/>
              <a:t>Questions?</a:t>
            </a:r>
            <a:endParaRPr sz="3020"/>
          </a:p>
        </p:txBody>
      </p:sp>
      <p:sp>
        <p:nvSpPr>
          <p:cNvPr id="221" name="Google Shape;221;p30"/>
          <p:cNvSpPr txBox="1"/>
          <p:nvPr>
            <p:ph idx="1" type="body"/>
          </p:nvPr>
        </p:nvSpPr>
        <p:spPr>
          <a:xfrm>
            <a:off x="729450" y="2078875"/>
            <a:ext cx="7688700" cy="2261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GB" sz="9600"/>
              <a:t>?</a:t>
            </a:r>
            <a:endParaRPr sz="9600"/>
          </a:p>
        </p:txBody>
      </p:sp>
      <p:pic>
        <p:nvPicPr>
          <p:cNvPr id="222" name="Google Shape;222;p30"/>
          <p:cNvPicPr preferRelativeResize="0"/>
          <p:nvPr/>
        </p:nvPicPr>
        <p:blipFill>
          <a:blip r:embed="rId3">
            <a:alphaModFix/>
          </a:blip>
          <a:stretch>
            <a:fillRect/>
          </a:stretch>
        </p:blipFill>
        <p:spPr>
          <a:xfrm>
            <a:off x="2149850" y="2078875"/>
            <a:ext cx="5374551" cy="252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ctrTitle"/>
          </p:nvPr>
        </p:nvSpPr>
        <p:spPr>
          <a:xfrm>
            <a:off x="311700" y="421950"/>
            <a:ext cx="8520600" cy="101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Background</a:t>
            </a:r>
            <a:endParaRPr>
              <a:solidFill>
                <a:srgbClr val="000000"/>
              </a:solidFill>
            </a:endParaRPr>
          </a:p>
        </p:txBody>
      </p:sp>
      <p:sp>
        <p:nvSpPr>
          <p:cNvPr id="98" name="Google Shape;98;p14"/>
          <p:cNvSpPr txBox="1"/>
          <p:nvPr>
            <p:ph idx="1" type="subTitle"/>
          </p:nvPr>
        </p:nvSpPr>
        <p:spPr>
          <a:xfrm>
            <a:off x="382025" y="1888625"/>
            <a:ext cx="8520600" cy="2501400"/>
          </a:xfrm>
          <a:prstGeom prst="rect">
            <a:avLst/>
          </a:prstGeom>
        </p:spPr>
        <p:txBody>
          <a:bodyPr anchorCtr="0" anchor="t" bIns="91425" lIns="91425" spcFirstLastPara="1" rIns="91425" wrap="square" tIns="91425">
            <a:normAutofit fontScale="25000" lnSpcReduction="20000"/>
          </a:bodyPr>
          <a:lstStyle/>
          <a:p>
            <a:pPr indent="0" lvl="0" marL="0" rtl="0" algn="l">
              <a:lnSpc>
                <a:spcPct val="125000"/>
              </a:lnSpc>
              <a:spcBef>
                <a:spcPts val="0"/>
              </a:spcBef>
              <a:spcAft>
                <a:spcPts val="0"/>
              </a:spcAft>
              <a:buNone/>
            </a:pPr>
            <a:r>
              <a:rPr lang="en-GB" sz="9330"/>
              <a:t>G</a:t>
            </a:r>
            <a:r>
              <a:rPr lang="en-GB" sz="9330"/>
              <a:t>rowing interest in adopting blockchain for online gambling:</a:t>
            </a:r>
            <a:endParaRPr sz="9330"/>
          </a:p>
          <a:p>
            <a:pPr indent="0" lvl="0" marL="0" rtl="0" algn="l">
              <a:lnSpc>
                <a:spcPct val="125000"/>
              </a:lnSpc>
              <a:spcBef>
                <a:spcPts val="0"/>
              </a:spcBef>
              <a:spcAft>
                <a:spcPts val="0"/>
              </a:spcAft>
              <a:buNone/>
            </a:pPr>
            <a:r>
              <a:t/>
            </a:r>
            <a:endParaRPr sz="3200"/>
          </a:p>
          <a:p>
            <a:pPr indent="-376715" lvl="0" marL="457200" rtl="0" algn="l">
              <a:lnSpc>
                <a:spcPct val="125000"/>
              </a:lnSpc>
              <a:spcBef>
                <a:spcPts val="0"/>
              </a:spcBef>
              <a:spcAft>
                <a:spcPts val="0"/>
              </a:spcAft>
              <a:buSzPct val="100000"/>
              <a:buChar char="●"/>
            </a:pPr>
            <a:r>
              <a:rPr lang="en-GB" sz="9330"/>
              <a:t>Privacy protection</a:t>
            </a:r>
            <a:endParaRPr sz="9330"/>
          </a:p>
          <a:p>
            <a:pPr indent="-376715" lvl="0" marL="457200" rtl="0" algn="l">
              <a:lnSpc>
                <a:spcPct val="125000"/>
              </a:lnSpc>
              <a:spcBef>
                <a:spcPts val="400"/>
              </a:spcBef>
              <a:spcAft>
                <a:spcPts val="0"/>
              </a:spcAft>
              <a:buSzPct val="100000"/>
              <a:buChar char="●"/>
            </a:pPr>
            <a:r>
              <a:rPr lang="en-GB" sz="9330"/>
              <a:t>Data security </a:t>
            </a:r>
            <a:endParaRPr sz="9330"/>
          </a:p>
          <a:p>
            <a:pPr indent="-376715" lvl="0" marL="457200" rtl="0" algn="l">
              <a:lnSpc>
                <a:spcPct val="125000"/>
              </a:lnSpc>
              <a:spcBef>
                <a:spcPts val="400"/>
              </a:spcBef>
              <a:spcAft>
                <a:spcPts val="0"/>
              </a:spcAft>
              <a:buSzPct val="100000"/>
              <a:buChar char="●"/>
            </a:pPr>
            <a:r>
              <a:rPr lang="en-GB" sz="9330"/>
              <a:t>Ease of virtual transactions</a:t>
            </a:r>
            <a:endParaRPr sz="9330"/>
          </a:p>
          <a:p>
            <a:pPr indent="-376715" lvl="0" marL="457200" rtl="0" algn="l">
              <a:lnSpc>
                <a:spcPct val="125000"/>
              </a:lnSpc>
              <a:spcBef>
                <a:spcPts val="400"/>
              </a:spcBef>
              <a:spcAft>
                <a:spcPts val="0"/>
              </a:spcAft>
              <a:buSzPct val="100000"/>
              <a:buChar char="●"/>
            </a:pPr>
            <a:r>
              <a:rPr lang="en-GB" sz="9330"/>
              <a:t>Circumvent local regulations and restrictions</a:t>
            </a:r>
            <a:endParaRPr sz="9330"/>
          </a:p>
          <a:p>
            <a:pPr indent="0" lvl="0" marL="457200" rtl="0" algn="l">
              <a:spcBef>
                <a:spcPts val="400"/>
              </a:spcBef>
              <a:spcAft>
                <a:spcPts val="0"/>
              </a:spcAft>
              <a:buNone/>
            </a:pPr>
            <a:r>
              <a:t/>
            </a:r>
            <a:endParaRPr/>
          </a:p>
          <a:p>
            <a:pPr indent="0" lvl="0" marL="0" rtl="0" algn="l">
              <a:spcBef>
                <a:spcPts val="0"/>
              </a:spcBef>
              <a:spcAft>
                <a:spcPts val="0"/>
              </a:spcAft>
              <a:buNone/>
            </a:pPr>
            <a:r>
              <a:rPr lang="en-GB"/>
              <a:t> </a:t>
            </a:r>
            <a:endParaRPr/>
          </a:p>
        </p:txBody>
      </p:sp>
      <p:pic>
        <p:nvPicPr>
          <p:cNvPr id="99" name="Google Shape;99;p14"/>
          <p:cNvPicPr preferRelativeResize="0"/>
          <p:nvPr/>
        </p:nvPicPr>
        <p:blipFill>
          <a:blip r:embed="rId3">
            <a:alphaModFix/>
          </a:blip>
          <a:stretch>
            <a:fillRect/>
          </a:stretch>
        </p:blipFill>
        <p:spPr>
          <a:xfrm>
            <a:off x="7117748" y="2816198"/>
            <a:ext cx="1865225" cy="186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ctrTitle"/>
          </p:nvPr>
        </p:nvSpPr>
        <p:spPr>
          <a:xfrm>
            <a:off x="311700" y="421950"/>
            <a:ext cx="8520600" cy="101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Aim</a:t>
            </a:r>
            <a:endParaRPr>
              <a:solidFill>
                <a:srgbClr val="000000"/>
              </a:solidFill>
            </a:endParaRPr>
          </a:p>
        </p:txBody>
      </p:sp>
      <p:sp>
        <p:nvSpPr>
          <p:cNvPr id="105" name="Google Shape;105;p15"/>
          <p:cNvSpPr txBox="1"/>
          <p:nvPr>
            <p:ph idx="1" type="subTitle"/>
          </p:nvPr>
        </p:nvSpPr>
        <p:spPr>
          <a:xfrm>
            <a:off x="382025" y="1476750"/>
            <a:ext cx="8520600" cy="3054000"/>
          </a:xfrm>
          <a:prstGeom prst="rect">
            <a:avLst/>
          </a:prstGeom>
        </p:spPr>
        <p:txBody>
          <a:bodyPr anchorCtr="0" anchor="t" bIns="91425" lIns="91425" spcFirstLastPara="1" rIns="91425" wrap="square" tIns="91425">
            <a:normAutofit fontScale="25000" lnSpcReduction="20000"/>
          </a:bodyPr>
          <a:lstStyle/>
          <a:p>
            <a:pPr indent="0" lvl="0" marL="0" rtl="0" algn="l">
              <a:lnSpc>
                <a:spcPct val="125000"/>
              </a:lnSpc>
              <a:spcBef>
                <a:spcPts val="0"/>
              </a:spcBef>
              <a:spcAft>
                <a:spcPts val="0"/>
              </a:spcAft>
              <a:buNone/>
            </a:pPr>
            <a:r>
              <a:rPr lang="en-GB" sz="9330"/>
              <a:t>To create a simple online game utilizing:</a:t>
            </a:r>
            <a:endParaRPr sz="9330"/>
          </a:p>
          <a:p>
            <a:pPr indent="0" lvl="0" marL="0" rtl="0" algn="l">
              <a:lnSpc>
                <a:spcPct val="125000"/>
              </a:lnSpc>
              <a:spcBef>
                <a:spcPts val="0"/>
              </a:spcBef>
              <a:spcAft>
                <a:spcPts val="0"/>
              </a:spcAft>
              <a:buNone/>
            </a:pPr>
            <a:r>
              <a:t/>
            </a:r>
            <a:endParaRPr sz="3200"/>
          </a:p>
          <a:p>
            <a:pPr indent="-376715" lvl="0" marL="457200" rtl="0" algn="l">
              <a:lnSpc>
                <a:spcPct val="125000"/>
              </a:lnSpc>
              <a:spcBef>
                <a:spcPts val="0"/>
              </a:spcBef>
              <a:spcAft>
                <a:spcPts val="0"/>
              </a:spcAft>
              <a:buSzPct val="100000"/>
              <a:buChar char="●"/>
            </a:pPr>
            <a:r>
              <a:rPr lang="en-GB" sz="9330"/>
              <a:t>Smart contract</a:t>
            </a:r>
            <a:endParaRPr sz="9330"/>
          </a:p>
          <a:p>
            <a:pPr indent="-376715" lvl="0" marL="457200" rtl="0" algn="l">
              <a:lnSpc>
                <a:spcPct val="125000"/>
              </a:lnSpc>
              <a:spcBef>
                <a:spcPts val="400"/>
              </a:spcBef>
              <a:spcAft>
                <a:spcPts val="0"/>
              </a:spcAft>
              <a:buSzPct val="100000"/>
              <a:buChar char="●"/>
            </a:pPr>
            <a:r>
              <a:rPr lang="en-GB" sz="9330"/>
              <a:t>Crypto-currency such as Ether for betting</a:t>
            </a:r>
            <a:endParaRPr sz="9330"/>
          </a:p>
          <a:p>
            <a:pPr indent="-376715" lvl="0" marL="457200" rtl="0" algn="l">
              <a:lnSpc>
                <a:spcPct val="125000"/>
              </a:lnSpc>
              <a:spcBef>
                <a:spcPts val="400"/>
              </a:spcBef>
              <a:spcAft>
                <a:spcPts val="0"/>
              </a:spcAft>
              <a:buSzPct val="100000"/>
              <a:buChar char="●"/>
            </a:pPr>
            <a:r>
              <a:rPr lang="en-GB" sz="9330"/>
              <a:t>GUI  (frontend)</a:t>
            </a:r>
            <a:endParaRPr sz="9330"/>
          </a:p>
          <a:p>
            <a:pPr indent="0" lvl="0" marL="0" rtl="0" algn="l">
              <a:lnSpc>
                <a:spcPct val="125000"/>
              </a:lnSpc>
              <a:spcBef>
                <a:spcPts val="400"/>
              </a:spcBef>
              <a:spcAft>
                <a:spcPts val="0"/>
              </a:spcAft>
              <a:buNone/>
            </a:pPr>
            <a:r>
              <a:t/>
            </a:r>
            <a:endParaRPr sz="3730"/>
          </a:p>
          <a:p>
            <a:pPr indent="0" lvl="0" marL="0" rtl="0" algn="l">
              <a:lnSpc>
                <a:spcPct val="125000"/>
              </a:lnSpc>
              <a:spcBef>
                <a:spcPts val="400"/>
              </a:spcBef>
              <a:spcAft>
                <a:spcPts val="0"/>
              </a:spcAft>
              <a:buNone/>
            </a:pPr>
            <a:r>
              <a:rPr lang="en-GB" sz="9330"/>
              <a:t>Via GUI, a player will bet their wei and roll a virtual die. </a:t>
            </a:r>
            <a:endParaRPr sz="9330"/>
          </a:p>
          <a:p>
            <a:pPr indent="-376715" lvl="0" marL="457200" rtl="0" algn="l">
              <a:lnSpc>
                <a:spcPct val="125000"/>
              </a:lnSpc>
              <a:spcBef>
                <a:spcPts val="400"/>
              </a:spcBef>
              <a:spcAft>
                <a:spcPts val="0"/>
              </a:spcAft>
              <a:buSzPct val="100000"/>
              <a:buChar char="●"/>
            </a:pPr>
            <a:r>
              <a:rPr lang="en-GB" sz="9330"/>
              <a:t>Winners receive 5x the bet + refund of the original bet.</a:t>
            </a:r>
            <a:endParaRPr/>
          </a:p>
          <a:p>
            <a:pPr indent="0" lvl="0" marL="0" rtl="0" algn="l">
              <a:spcBef>
                <a:spcPts val="400"/>
              </a:spcBef>
              <a:spcAft>
                <a:spcPts val="0"/>
              </a:spcAft>
              <a:buNone/>
            </a:pPr>
            <a:r>
              <a:rPr lang="en-GB"/>
              <a:t> </a:t>
            </a:r>
            <a:endParaRPr/>
          </a:p>
        </p:txBody>
      </p:sp>
      <p:pic>
        <p:nvPicPr>
          <p:cNvPr id="106" name="Google Shape;106;p15"/>
          <p:cNvPicPr preferRelativeResize="0"/>
          <p:nvPr/>
        </p:nvPicPr>
        <p:blipFill>
          <a:blip r:embed="rId3">
            <a:alphaModFix/>
          </a:blip>
          <a:stretch>
            <a:fillRect/>
          </a:stretch>
        </p:blipFill>
        <p:spPr>
          <a:xfrm>
            <a:off x="6416000" y="492275"/>
            <a:ext cx="2728000" cy="184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5770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DApp</a:t>
            </a:r>
            <a:endParaRPr sz="3040"/>
          </a:p>
        </p:txBody>
      </p:sp>
      <p:sp>
        <p:nvSpPr>
          <p:cNvPr id="112" name="Google Shape;112;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13" name="Google Shape;113;p16"/>
          <p:cNvPicPr preferRelativeResize="0"/>
          <p:nvPr/>
        </p:nvPicPr>
        <p:blipFill>
          <a:blip r:embed="rId3">
            <a:alphaModFix/>
          </a:blip>
          <a:stretch>
            <a:fillRect/>
          </a:stretch>
        </p:blipFill>
        <p:spPr>
          <a:xfrm>
            <a:off x="2081622" y="8750"/>
            <a:ext cx="6641755"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ctrTitle"/>
          </p:nvPr>
        </p:nvSpPr>
        <p:spPr>
          <a:xfrm>
            <a:off x="311700" y="421950"/>
            <a:ext cx="8520600" cy="101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Resources</a:t>
            </a:r>
            <a:endParaRPr>
              <a:solidFill>
                <a:srgbClr val="000000"/>
              </a:solidFill>
            </a:endParaRPr>
          </a:p>
        </p:txBody>
      </p:sp>
      <p:sp>
        <p:nvSpPr>
          <p:cNvPr id="119" name="Google Shape;119;p17"/>
          <p:cNvSpPr txBox="1"/>
          <p:nvPr>
            <p:ph idx="1" type="subTitle"/>
          </p:nvPr>
        </p:nvSpPr>
        <p:spPr>
          <a:xfrm>
            <a:off x="382025" y="1476750"/>
            <a:ext cx="8520600" cy="3054000"/>
          </a:xfrm>
          <a:prstGeom prst="rect">
            <a:avLst/>
          </a:prstGeom>
        </p:spPr>
        <p:txBody>
          <a:bodyPr anchorCtr="0" anchor="t" bIns="91425" lIns="91425" spcFirstLastPara="1" rIns="91425" wrap="square" tIns="91425">
            <a:normAutofit fontScale="25000" lnSpcReduction="10000"/>
          </a:bodyPr>
          <a:lstStyle/>
          <a:p>
            <a:pPr indent="-376715" lvl="0" marL="457200" rtl="0" algn="l">
              <a:lnSpc>
                <a:spcPct val="125000"/>
              </a:lnSpc>
              <a:spcBef>
                <a:spcPts val="0"/>
              </a:spcBef>
              <a:spcAft>
                <a:spcPts val="0"/>
              </a:spcAft>
              <a:buSzPct val="100000"/>
              <a:buChar char="●"/>
            </a:pPr>
            <a:r>
              <a:rPr lang="en-GB" sz="9330"/>
              <a:t>Solidity, </a:t>
            </a:r>
            <a:r>
              <a:rPr lang="en-GB" sz="9330"/>
              <a:t>Remix</a:t>
            </a:r>
            <a:endParaRPr sz="9330"/>
          </a:p>
          <a:p>
            <a:pPr indent="-376715" lvl="0" marL="457200" rtl="0" algn="l">
              <a:lnSpc>
                <a:spcPct val="125000"/>
              </a:lnSpc>
              <a:spcBef>
                <a:spcPts val="400"/>
              </a:spcBef>
              <a:spcAft>
                <a:spcPts val="0"/>
              </a:spcAft>
              <a:buSzPct val="100000"/>
              <a:buChar char="●"/>
            </a:pPr>
            <a:r>
              <a:rPr lang="en-GB" sz="9330"/>
              <a:t>OpenZeppelin, SafeMath</a:t>
            </a:r>
            <a:endParaRPr sz="9330"/>
          </a:p>
          <a:p>
            <a:pPr indent="-376715" lvl="0" marL="457200" rtl="0" algn="l">
              <a:lnSpc>
                <a:spcPct val="125000"/>
              </a:lnSpc>
              <a:spcBef>
                <a:spcPts val="400"/>
              </a:spcBef>
              <a:spcAft>
                <a:spcPts val="0"/>
              </a:spcAft>
              <a:buSzPct val="100000"/>
              <a:buChar char="●"/>
            </a:pPr>
            <a:r>
              <a:rPr lang="en-GB" sz="9330"/>
              <a:t>ChainLink   </a:t>
            </a:r>
            <a:endParaRPr sz="9330"/>
          </a:p>
          <a:p>
            <a:pPr indent="-376715" lvl="0" marL="457200" rtl="0" algn="l">
              <a:lnSpc>
                <a:spcPct val="125000"/>
              </a:lnSpc>
              <a:spcBef>
                <a:spcPts val="400"/>
              </a:spcBef>
              <a:spcAft>
                <a:spcPts val="0"/>
              </a:spcAft>
              <a:buSzPct val="100000"/>
              <a:buChar char="●"/>
            </a:pPr>
            <a:r>
              <a:rPr lang="en-GB" sz="9330"/>
              <a:t>Web3.js - Ethereum JavaScript API</a:t>
            </a:r>
            <a:endParaRPr sz="9330"/>
          </a:p>
          <a:p>
            <a:pPr indent="-376715" lvl="0" marL="457200" rtl="0" algn="l">
              <a:lnSpc>
                <a:spcPct val="125000"/>
              </a:lnSpc>
              <a:spcBef>
                <a:spcPts val="400"/>
              </a:spcBef>
              <a:spcAft>
                <a:spcPts val="0"/>
              </a:spcAft>
              <a:buSzPct val="100000"/>
              <a:buChar char="●"/>
            </a:pPr>
            <a:r>
              <a:rPr lang="en-GB" sz="9330"/>
              <a:t>MetaMask, Rinkeby Ethereum Testnet</a:t>
            </a:r>
            <a:endParaRPr sz="9330"/>
          </a:p>
          <a:p>
            <a:pPr indent="-376715" lvl="0" marL="457200" rtl="0" algn="l">
              <a:lnSpc>
                <a:spcPct val="125000"/>
              </a:lnSpc>
              <a:spcBef>
                <a:spcPts val="400"/>
              </a:spcBef>
              <a:spcAft>
                <a:spcPts val="0"/>
              </a:spcAft>
              <a:buSzPct val="100000"/>
              <a:buChar char="●"/>
            </a:pPr>
            <a:r>
              <a:rPr lang="en-GB" sz="9330"/>
              <a:t>HTML, JavaScript</a:t>
            </a:r>
            <a:endParaRPr sz="9330"/>
          </a:p>
          <a:p>
            <a:pPr indent="0" lvl="0" marL="0" rtl="0" algn="l">
              <a:spcBef>
                <a:spcPts val="400"/>
              </a:spcBef>
              <a:spcAft>
                <a:spcPts val="0"/>
              </a:spcAft>
              <a:buNone/>
            </a:pPr>
            <a:r>
              <a:rPr lang="en-GB"/>
              <a:t> </a:t>
            </a:r>
            <a:endParaRPr/>
          </a:p>
        </p:txBody>
      </p:sp>
      <p:pic>
        <p:nvPicPr>
          <p:cNvPr id="120" name="Google Shape;120;p17"/>
          <p:cNvPicPr preferRelativeResize="0"/>
          <p:nvPr/>
        </p:nvPicPr>
        <p:blipFill>
          <a:blip r:embed="rId3">
            <a:alphaModFix/>
          </a:blip>
          <a:stretch>
            <a:fillRect/>
          </a:stretch>
        </p:blipFill>
        <p:spPr>
          <a:xfrm>
            <a:off x="7597150" y="496375"/>
            <a:ext cx="1546850" cy="1081350"/>
          </a:xfrm>
          <a:prstGeom prst="rect">
            <a:avLst/>
          </a:prstGeom>
          <a:noFill/>
          <a:ln>
            <a:noFill/>
          </a:ln>
        </p:spPr>
      </p:pic>
      <p:pic>
        <p:nvPicPr>
          <p:cNvPr id="121" name="Google Shape;121;p17"/>
          <p:cNvPicPr preferRelativeResize="0"/>
          <p:nvPr/>
        </p:nvPicPr>
        <p:blipFill>
          <a:blip r:embed="rId4">
            <a:alphaModFix/>
          </a:blip>
          <a:stretch>
            <a:fillRect/>
          </a:stretch>
        </p:blipFill>
        <p:spPr>
          <a:xfrm>
            <a:off x="7710125" y="1577727"/>
            <a:ext cx="1433876" cy="513925"/>
          </a:xfrm>
          <a:prstGeom prst="rect">
            <a:avLst/>
          </a:prstGeom>
          <a:noFill/>
          <a:ln>
            <a:noFill/>
          </a:ln>
        </p:spPr>
      </p:pic>
      <p:pic>
        <p:nvPicPr>
          <p:cNvPr id="122" name="Google Shape;122;p17"/>
          <p:cNvPicPr preferRelativeResize="0"/>
          <p:nvPr/>
        </p:nvPicPr>
        <p:blipFill>
          <a:blip r:embed="rId5">
            <a:alphaModFix/>
          </a:blip>
          <a:stretch>
            <a:fillRect/>
          </a:stretch>
        </p:blipFill>
        <p:spPr>
          <a:xfrm>
            <a:off x="7973950" y="2103025"/>
            <a:ext cx="1170050" cy="672875"/>
          </a:xfrm>
          <a:prstGeom prst="rect">
            <a:avLst/>
          </a:prstGeom>
          <a:noFill/>
          <a:ln>
            <a:noFill/>
          </a:ln>
        </p:spPr>
      </p:pic>
      <p:pic>
        <p:nvPicPr>
          <p:cNvPr id="123" name="Google Shape;123;p17"/>
          <p:cNvPicPr preferRelativeResize="0"/>
          <p:nvPr/>
        </p:nvPicPr>
        <p:blipFill>
          <a:blip r:embed="rId6">
            <a:alphaModFix/>
          </a:blip>
          <a:stretch>
            <a:fillRect/>
          </a:stretch>
        </p:blipFill>
        <p:spPr>
          <a:xfrm>
            <a:off x="8154700" y="3548673"/>
            <a:ext cx="989300" cy="672875"/>
          </a:xfrm>
          <a:prstGeom prst="rect">
            <a:avLst/>
          </a:prstGeom>
          <a:noFill/>
          <a:ln>
            <a:noFill/>
          </a:ln>
        </p:spPr>
      </p:pic>
      <p:pic>
        <p:nvPicPr>
          <p:cNvPr id="124" name="Google Shape;124;p17"/>
          <p:cNvPicPr preferRelativeResize="0"/>
          <p:nvPr/>
        </p:nvPicPr>
        <p:blipFill rotWithShape="1">
          <a:blip r:embed="rId7">
            <a:alphaModFix/>
          </a:blip>
          <a:srcRect b="32947" l="34588" r="34501" t="15410"/>
          <a:stretch/>
        </p:blipFill>
        <p:spPr>
          <a:xfrm>
            <a:off x="8231325" y="2780675"/>
            <a:ext cx="912675" cy="801750"/>
          </a:xfrm>
          <a:prstGeom prst="rect">
            <a:avLst/>
          </a:prstGeom>
          <a:noFill/>
          <a:ln>
            <a:noFill/>
          </a:ln>
        </p:spPr>
      </p:pic>
      <p:pic>
        <p:nvPicPr>
          <p:cNvPr id="125" name="Google Shape;125;p17"/>
          <p:cNvPicPr preferRelativeResize="0"/>
          <p:nvPr/>
        </p:nvPicPr>
        <p:blipFill rotWithShape="1">
          <a:blip r:embed="rId8">
            <a:alphaModFix/>
          </a:blip>
          <a:srcRect b="5787" l="4799" r="2194" t="8095"/>
          <a:stretch/>
        </p:blipFill>
        <p:spPr>
          <a:xfrm>
            <a:off x="7682904" y="4128901"/>
            <a:ext cx="1461095" cy="1014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ctrTitle"/>
          </p:nvPr>
        </p:nvSpPr>
        <p:spPr>
          <a:xfrm>
            <a:off x="311700" y="446800"/>
            <a:ext cx="8520600" cy="92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Points of Fascination</a:t>
            </a:r>
            <a:endParaRPr>
              <a:solidFill>
                <a:srgbClr val="000000"/>
              </a:solidFill>
            </a:endParaRPr>
          </a:p>
        </p:txBody>
      </p:sp>
      <p:sp>
        <p:nvSpPr>
          <p:cNvPr id="131" name="Google Shape;131;p18"/>
          <p:cNvSpPr txBox="1"/>
          <p:nvPr>
            <p:ph idx="1" type="subTitle"/>
          </p:nvPr>
        </p:nvSpPr>
        <p:spPr>
          <a:xfrm>
            <a:off x="492525" y="1486800"/>
            <a:ext cx="8520600" cy="30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u="sng"/>
              <a:t>Challenge</a:t>
            </a:r>
            <a:r>
              <a:rPr lang="en-GB" sz="2400"/>
              <a:t>: </a:t>
            </a:r>
            <a:endParaRPr sz="2400"/>
          </a:p>
          <a:p>
            <a:pPr indent="457200" lvl="0" marL="0" rtl="0" algn="l">
              <a:spcBef>
                <a:spcPts val="0"/>
              </a:spcBef>
              <a:spcAft>
                <a:spcPts val="0"/>
              </a:spcAft>
              <a:buNone/>
            </a:pPr>
            <a:r>
              <a:rPr lang="en-GB" sz="2400"/>
              <a:t>Random Numbers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GB" sz="2400" u="sng"/>
              <a:t>Solution</a:t>
            </a:r>
            <a:r>
              <a:rPr lang="en-GB" sz="2400"/>
              <a:t>:  </a:t>
            </a:r>
            <a:endParaRPr sz="2400"/>
          </a:p>
          <a:p>
            <a:pPr indent="457200" lvl="0" marL="0" rtl="0" algn="l">
              <a:spcBef>
                <a:spcPts val="0"/>
              </a:spcBef>
              <a:spcAft>
                <a:spcPts val="0"/>
              </a:spcAft>
              <a:buNone/>
            </a:pPr>
            <a:r>
              <a:rPr lang="en-GB" sz="2400"/>
              <a:t>Oracle = Chainlink + Verifiable Random Function</a:t>
            </a:r>
            <a:endParaRPr sz="2400"/>
          </a:p>
        </p:txBody>
      </p:sp>
      <p:pic>
        <p:nvPicPr>
          <p:cNvPr id="132" name="Google Shape;132;p18"/>
          <p:cNvPicPr preferRelativeResize="0"/>
          <p:nvPr/>
        </p:nvPicPr>
        <p:blipFill>
          <a:blip r:embed="rId3">
            <a:alphaModFix/>
          </a:blip>
          <a:stretch>
            <a:fillRect/>
          </a:stretch>
        </p:blipFill>
        <p:spPr>
          <a:xfrm>
            <a:off x="5900525" y="1006225"/>
            <a:ext cx="3045375" cy="196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idx="1" type="subTitle"/>
          </p:nvPr>
        </p:nvSpPr>
        <p:spPr>
          <a:xfrm>
            <a:off x="729625" y="890150"/>
            <a:ext cx="7688100" cy="2400300"/>
          </a:xfrm>
          <a:prstGeom prst="rect">
            <a:avLst/>
          </a:prstGeom>
        </p:spPr>
        <p:txBody>
          <a:bodyPr anchorCtr="0" anchor="t" bIns="91425" lIns="91425" spcFirstLastPara="1" rIns="91425" wrap="square" tIns="91425">
            <a:normAutofit/>
          </a:bodyPr>
          <a:lstStyle/>
          <a:p>
            <a:pPr indent="0" lvl="0" marL="0" rtl="0" algn="just">
              <a:lnSpc>
                <a:spcPct val="115000"/>
              </a:lnSpc>
              <a:spcBef>
                <a:spcPts val="1200"/>
              </a:spcBef>
              <a:spcAft>
                <a:spcPts val="0"/>
              </a:spcAft>
              <a:buNone/>
            </a:pPr>
            <a:r>
              <a:t/>
            </a:r>
            <a:endParaRPr/>
          </a:p>
          <a:p>
            <a:pPr indent="-330200" lvl="0" marL="457200" rtl="0" algn="just">
              <a:lnSpc>
                <a:spcPct val="115000"/>
              </a:lnSpc>
              <a:spcBef>
                <a:spcPts val="1200"/>
              </a:spcBef>
              <a:spcAft>
                <a:spcPts val="0"/>
              </a:spcAft>
              <a:buSzPts val="1600"/>
              <a:buChar char="●"/>
            </a:pPr>
            <a:r>
              <a:rPr lang="en-GB"/>
              <a:t>Sends data from the outside world to the blockchain</a:t>
            </a:r>
            <a:endParaRPr/>
          </a:p>
          <a:p>
            <a:pPr indent="-330200" lvl="0" marL="457200" rtl="0" algn="just">
              <a:lnSpc>
                <a:spcPct val="115000"/>
              </a:lnSpc>
              <a:spcBef>
                <a:spcPts val="0"/>
              </a:spcBef>
              <a:spcAft>
                <a:spcPts val="0"/>
              </a:spcAft>
              <a:buSzPts val="1600"/>
              <a:buChar char="●"/>
            </a:pPr>
            <a:r>
              <a:rPr lang="en-GB"/>
              <a:t>Smart contracts aren’t designed to take care of everything</a:t>
            </a:r>
            <a:endParaRPr/>
          </a:p>
          <a:p>
            <a:pPr indent="-330200" lvl="0" marL="457200" rtl="0" algn="just">
              <a:lnSpc>
                <a:spcPct val="115000"/>
              </a:lnSpc>
              <a:spcBef>
                <a:spcPts val="0"/>
              </a:spcBef>
              <a:spcAft>
                <a:spcPts val="0"/>
              </a:spcAft>
              <a:buSzPts val="1600"/>
              <a:buChar char="●"/>
            </a:pPr>
            <a:r>
              <a:rPr lang="en-GB"/>
              <a:t>Just like normal businesses,  sometimes rely on suppliers or vendors, in this case, an Oracle such as Chainlink.   </a:t>
            </a:r>
            <a:endParaRPr/>
          </a:p>
          <a:p>
            <a:pPr indent="0" lvl="0" marL="457200" rtl="0" algn="just">
              <a:lnSpc>
                <a:spcPct val="115000"/>
              </a:lnSpc>
              <a:spcBef>
                <a:spcPts val="1200"/>
              </a:spcBef>
              <a:spcAft>
                <a:spcPts val="1200"/>
              </a:spcAft>
              <a:buNone/>
            </a:pPr>
            <a:r>
              <a:t/>
            </a:r>
            <a:endParaRPr/>
          </a:p>
        </p:txBody>
      </p:sp>
      <p:sp>
        <p:nvSpPr>
          <p:cNvPr id="138" name="Google Shape;138;p19"/>
          <p:cNvSpPr txBox="1"/>
          <p:nvPr/>
        </p:nvSpPr>
        <p:spPr>
          <a:xfrm>
            <a:off x="659675" y="573625"/>
            <a:ext cx="3795600" cy="523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en-GB" sz="2200">
                <a:solidFill>
                  <a:schemeClr val="accent1"/>
                </a:solidFill>
                <a:latin typeface="Lato"/>
                <a:ea typeface="Lato"/>
                <a:cs typeface="Lato"/>
                <a:sym typeface="Lato"/>
              </a:rPr>
              <a:t>What is an Oracle? </a:t>
            </a:r>
            <a:endParaRPr b="1" sz="2000">
              <a:latin typeface="Lato"/>
              <a:ea typeface="Lato"/>
              <a:cs typeface="Lato"/>
              <a:sym typeface="Lato"/>
            </a:endParaRPr>
          </a:p>
        </p:txBody>
      </p:sp>
      <p:pic>
        <p:nvPicPr>
          <p:cNvPr id="139" name="Google Shape;139;p19"/>
          <p:cNvPicPr preferRelativeResize="0"/>
          <p:nvPr/>
        </p:nvPicPr>
        <p:blipFill>
          <a:blip r:embed="rId3">
            <a:alphaModFix/>
          </a:blip>
          <a:stretch>
            <a:fillRect/>
          </a:stretch>
        </p:blipFill>
        <p:spPr>
          <a:xfrm>
            <a:off x="1649875" y="2571750"/>
            <a:ext cx="5844226" cy="248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ctrTitle"/>
          </p:nvPr>
        </p:nvSpPr>
        <p:spPr>
          <a:xfrm>
            <a:off x="311700" y="498775"/>
            <a:ext cx="8520600" cy="13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Numbers</a:t>
            </a:r>
            <a:endParaRPr/>
          </a:p>
        </p:txBody>
      </p:sp>
      <p:sp>
        <p:nvSpPr>
          <p:cNvPr id="145" name="Google Shape;145;p20"/>
          <p:cNvSpPr txBox="1"/>
          <p:nvPr>
            <p:ph idx="1" type="subTitle"/>
          </p:nvPr>
        </p:nvSpPr>
        <p:spPr>
          <a:xfrm>
            <a:off x="311700" y="2120850"/>
            <a:ext cx="8520600" cy="2238900"/>
          </a:xfrm>
          <a:prstGeom prst="rect">
            <a:avLst/>
          </a:prstGeom>
        </p:spPr>
        <p:txBody>
          <a:bodyPr anchorCtr="0" anchor="t" bIns="91425" lIns="91425" spcFirstLastPara="1" rIns="91425" wrap="square" tIns="91425">
            <a:normAutofit fontScale="70000"/>
          </a:bodyPr>
          <a:lstStyle/>
          <a:p>
            <a:pPr indent="-377845" lvl="0" marL="457200" rtl="0" algn="l">
              <a:lnSpc>
                <a:spcPct val="115000"/>
              </a:lnSpc>
              <a:spcBef>
                <a:spcPts val="0"/>
              </a:spcBef>
              <a:spcAft>
                <a:spcPts val="0"/>
              </a:spcAft>
              <a:buSzPct val="100000"/>
              <a:buChar char="●"/>
            </a:pPr>
            <a:r>
              <a:rPr lang="en-GB" sz="3357"/>
              <a:t>Random ≠ Random</a:t>
            </a:r>
            <a:endParaRPr sz="3357"/>
          </a:p>
          <a:p>
            <a:pPr indent="-377845" lvl="1" marL="914400" rtl="0" algn="l">
              <a:lnSpc>
                <a:spcPct val="115000"/>
              </a:lnSpc>
              <a:spcBef>
                <a:spcPts val="400"/>
              </a:spcBef>
              <a:spcAft>
                <a:spcPts val="0"/>
              </a:spcAft>
              <a:buSzPct val="100000"/>
              <a:buChar char="○"/>
            </a:pPr>
            <a:r>
              <a:rPr lang="en-GB" sz="3357"/>
              <a:t>Algorithms use a seed such as time or mouse movements.</a:t>
            </a:r>
            <a:endParaRPr sz="3357"/>
          </a:p>
          <a:p>
            <a:pPr indent="-377845" lvl="1" marL="914400" rtl="0" algn="l">
              <a:lnSpc>
                <a:spcPct val="115000"/>
              </a:lnSpc>
              <a:spcBef>
                <a:spcPts val="400"/>
              </a:spcBef>
              <a:spcAft>
                <a:spcPts val="0"/>
              </a:spcAft>
              <a:buSzPct val="100000"/>
              <a:buChar char="○"/>
            </a:pPr>
            <a:r>
              <a:rPr lang="en-GB" sz="3357"/>
              <a:t>Can be solved.</a:t>
            </a:r>
            <a:endParaRPr sz="3357"/>
          </a:p>
          <a:p>
            <a:pPr indent="-377845" lvl="1" marL="914400" rtl="0" algn="l">
              <a:lnSpc>
                <a:spcPct val="115000"/>
              </a:lnSpc>
              <a:spcBef>
                <a:spcPts val="400"/>
              </a:spcBef>
              <a:spcAft>
                <a:spcPts val="0"/>
              </a:spcAft>
              <a:buSzPct val="100000"/>
              <a:buChar char="○"/>
            </a:pPr>
            <a:r>
              <a:rPr lang="en-GB" sz="3357"/>
              <a:t>Usually random enough for most applications.</a:t>
            </a:r>
            <a:endParaRPr sz="3357"/>
          </a:p>
          <a:p>
            <a:pPr indent="0" lvl="0" marL="0" rtl="0" algn="l">
              <a:spcBef>
                <a:spcPts val="400"/>
              </a:spcBef>
              <a:spcAft>
                <a:spcPts val="0"/>
              </a:spcAft>
              <a:buNone/>
            </a:pPr>
            <a:r>
              <a:t/>
            </a:r>
            <a:endParaRPr/>
          </a:p>
        </p:txBody>
      </p:sp>
      <p:pic>
        <p:nvPicPr>
          <p:cNvPr id="146" name="Google Shape;146;p20"/>
          <p:cNvPicPr preferRelativeResize="0"/>
          <p:nvPr/>
        </p:nvPicPr>
        <p:blipFill>
          <a:blip r:embed="rId3">
            <a:alphaModFix/>
          </a:blip>
          <a:stretch>
            <a:fillRect/>
          </a:stretch>
        </p:blipFill>
        <p:spPr>
          <a:xfrm>
            <a:off x="6941725" y="498775"/>
            <a:ext cx="2202275" cy="138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ctrTitle"/>
          </p:nvPr>
        </p:nvSpPr>
        <p:spPr>
          <a:xfrm>
            <a:off x="311700" y="498775"/>
            <a:ext cx="8520600" cy="13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Numbers</a:t>
            </a:r>
            <a:endParaRPr/>
          </a:p>
        </p:txBody>
      </p:sp>
      <p:sp>
        <p:nvSpPr>
          <p:cNvPr id="152" name="Google Shape;152;p21"/>
          <p:cNvSpPr txBox="1"/>
          <p:nvPr>
            <p:ph idx="1" type="subTitle"/>
          </p:nvPr>
        </p:nvSpPr>
        <p:spPr>
          <a:xfrm>
            <a:off x="311700" y="2120850"/>
            <a:ext cx="8520600" cy="2238900"/>
          </a:xfrm>
          <a:prstGeom prst="rect">
            <a:avLst/>
          </a:prstGeom>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None/>
            </a:pPr>
            <a:r>
              <a:rPr lang="en-GB" sz="3357"/>
              <a:t>Two other issues:</a:t>
            </a:r>
            <a:endParaRPr sz="3357"/>
          </a:p>
          <a:p>
            <a:pPr indent="-393835" lvl="0" marL="457200" rtl="0" algn="l">
              <a:lnSpc>
                <a:spcPct val="115000"/>
              </a:lnSpc>
              <a:spcBef>
                <a:spcPts val="400"/>
              </a:spcBef>
              <a:spcAft>
                <a:spcPts val="0"/>
              </a:spcAft>
              <a:buSzPct val="100000"/>
              <a:buAutoNum type="arabicPeriod"/>
            </a:pPr>
            <a:r>
              <a:rPr lang="en-GB" sz="3357"/>
              <a:t>Potential conflict of interest with miners.</a:t>
            </a:r>
            <a:endParaRPr sz="3357"/>
          </a:p>
          <a:p>
            <a:pPr indent="-393835" lvl="0" marL="457200" rtl="0" algn="l">
              <a:lnSpc>
                <a:spcPct val="115000"/>
              </a:lnSpc>
              <a:spcBef>
                <a:spcPts val="0"/>
              </a:spcBef>
              <a:spcAft>
                <a:spcPts val="0"/>
              </a:spcAft>
              <a:buSzPct val="100000"/>
              <a:buAutoNum type="arabicPeriod"/>
            </a:pPr>
            <a:r>
              <a:rPr lang="en-GB" sz="3357"/>
              <a:t>Decentralized vs. centralized - single point of failure.</a:t>
            </a:r>
            <a:endParaRPr sz="3357"/>
          </a:p>
          <a:p>
            <a:pPr indent="0" lvl="0" marL="914400" rtl="0" algn="l">
              <a:lnSpc>
                <a:spcPct val="115000"/>
              </a:lnSpc>
              <a:spcBef>
                <a:spcPts val="400"/>
              </a:spcBef>
              <a:spcAft>
                <a:spcPts val="0"/>
              </a:spcAft>
              <a:buNone/>
            </a:pPr>
            <a:r>
              <a:t/>
            </a:r>
            <a:endParaRPr sz="3357"/>
          </a:p>
          <a:p>
            <a:pPr indent="0" lvl="0" marL="0" rtl="0" algn="l">
              <a:spcBef>
                <a:spcPts val="400"/>
              </a:spcBef>
              <a:spcAft>
                <a:spcPts val="0"/>
              </a:spcAft>
              <a:buNone/>
            </a:pPr>
            <a:r>
              <a:t/>
            </a:r>
            <a:endParaRPr/>
          </a:p>
        </p:txBody>
      </p:sp>
      <p:pic>
        <p:nvPicPr>
          <p:cNvPr id="153" name="Google Shape;153;p21"/>
          <p:cNvPicPr preferRelativeResize="0"/>
          <p:nvPr/>
        </p:nvPicPr>
        <p:blipFill>
          <a:blip r:embed="rId3">
            <a:alphaModFix/>
          </a:blip>
          <a:stretch>
            <a:fillRect/>
          </a:stretch>
        </p:blipFill>
        <p:spPr>
          <a:xfrm>
            <a:off x="6941725" y="498775"/>
            <a:ext cx="2202275" cy="138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